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66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DB8E0-58DC-4860-A856-8C79D353233E}" type="datetimeFigureOut">
              <a:rPr lang="ru-KZ" smtClean="0"/>
              <a:t>21.09.2024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34D61-36BF-430E-AD35-51E5A6DD3953}" type="slidenum">
              <a:rPr lang="ru-KZ" smtClean="0"/>
              <a:t>‹#›</a:t>
            </a:fld>
            <a:endParaRPr lang="ru-KZ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18409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DB8E0-58DC-4860-A856-8C79D353233E}" type="datetimeFigureOut">
              <a:rPr lang="ru-KZ" smtClean="0"/>
              <a:t>21.09.2024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34D61-36BF-430E-AD35-51E5A6DD3953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9396605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DB8E0-58DC-4860-A856-8C79D353233E}" type="datetimeFigureOut">
              <a:rPr lang="ru-KZ" smtClean="0"/>
              <a:t>21.09.2024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34D61-36BF-430E-AD35-51E5A6DD3953}" type="slidenum">
              <a:rPr lang="ru-KZ" smtClean="0"/>
              <a:t>‹#›</a:t>
            </a:fld>
            <a:endParaRPr lang="ru-KZ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0977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DB8E0-58DC-4860-A856-8C79D353233E}" type="datetimeFigureOut">
              <a:rPr lang="ru-KZ" smtClean="0"/>
              <a:t>21.09.2024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34D61-36BF-430E-AD35-51E5A6DD3953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0909295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DB8E0-58DC-4860-A856-8C79D353233E}" type="datetimeFigureOut">
              <a:rPr lang="ru-KZ" smtClean="0"/>
              <a:t>21.09.2024</a:t>
            </a:fld>
            <a:endParaRPr lang="ru-K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34D61-36BF-430E-AD35-51E5A6DD3953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4615650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DB8E0-58DC-4860-A856-8C79D353233E}" type="datetimeFigureOut">
              <a:rPr lang="ru-KZ" smtClean="0"/>
              <a:t>21.09.2024</a:t>
            </a:fld>
            <a:endParaRPr lang="ru-K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34D61-36BF-430E-AD35-51E5A6DD3953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4993676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DB8E0-58DC-4860-A856-8C79D353233E}" type="datetimeFigureOut">
              <a:rPr lang="ru-KZ" smtClean="0"/>
              <a:t>21.09.2024</a:t>
            </a:fld>
            <a:endParaRPr lang="ru-K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K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34D61-36BF-430E-AD35-51E5A6DD3953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1393451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AE9DB8E0-58DC-4860-A856-8C79D353233E}" type="datetimeFigureOut">
              <a:rPr lang="ru-KZ" smtClean="0"/>
              <a:t>21.09.2024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8D34D61-36BF-430E-AD35-51E5A6DD3953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41228811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DB8E0-58DC-4860-A856-8C79D353233E}" type="datetimeFigureOut">
              <a:rPr lang="ru-KZ" smtClean="0"/>
              <a:t>21.09.2024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34D61-36BF-430E-AD35-51E5A6DD3953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41731040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DB8E0-58DC-4860-A856-8C79D353233E}" type="datetimeFigureOut">
              <a:rPr lang="ru-KZ" smtClean="0"/>
              <a:t>21.09.2024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34D61-36BF-430E-AD35-51E5A6DD3953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5797339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DB8E0-58DC-4860-A856-8C79D353233E}" type="datetimeFigureOut">
              <a:rPr lang="ru-KZ" smtClean="0"/>
              <a:t>21.09.2024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34D61-36BF-430E-AD35-51E5A6DD3953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3640354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AE9DB8E0-58DC-4860-A856-8C79D353233E}" type="datetimeFigureOut">
              <a:rPr lang="ru-KZ" smtClean="0"/>
              <a:t>21.09.2024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E8D34D61-36BF-430E-AD35-51E5A6DD3953}" type="slidenum">
              <a:rPr lang="ru-KZ" smtClean="0"/>
              <a:t>‹#›</a:t>
            </a:fld>
            <a:endParaRPr lang="ru-KZ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9801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501EDC-BC95-475C-8E10-8881908588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74838" y="1201405"/>
            <a:ext cx="8803804" cy="1236996"/>
          </a:xfrm>
        </p:spPr>
        <p:txBody>
          <a:bodyPr>
            <a:normAutofit/>
          </a:bodyPr>
          <a:lstStyle/>
          <a:p>
            <a:pPr algn="ctr"/>
            <a:r>
              <a:rPr lang="ru-RU" sz="4400" b="0" i="0" u="none" strike="noStrike" dirty="0">
                <a:solidFill>
                  <a:srgbClr val="0B5195"/>
                </a:solidFill>
                <a:effectLst/>
                <a:latin typeface="Arial" panose="020B0604020202020204" pitchFamily="34" charset="0"/>
              </a:rPr>
              <a:t>Основы ГИС и обработка геодезических данных</a:t>
            </a:r>
            <a:endParaRPr lang="ru-KZ" sz="44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432C68E-92BD-48BB-BC96-0D78F711D5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6800" y="2786216"/>
            <a:ext cx="10058400" cy="114300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Лекция 14 . «Применение данных дистанционного зондирования Земли в ГИС»</a:t>
            </a:r>
            <a:endParaRPr lang="ru-KZ" sz="2800" b="1" dirty="0">
              <a:solidFill>
                <a:schemeClr val="tx1"/>
              </a:solidFill>
            </a:endParaRPr>
          </a:p>
        </p:txBody>
      </p:sp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40E226D1-C177-4C3E-B549-09AB972A8663}"/>
              </a:ext>
            </a:extLst>
          </p:cNvPr>
          <p:cNvSpPr txBox="1">
            <a:spLocks/>
          </p:cNvSpPr>
          <p:nvPr/>
        </p:nvSpPr>
        <p:spPr>
          <a:xfrm>
            <a:off x="1504335" y="4798141"/>
            <a:ext cx="10058400" cy="1143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2400" kern="1200" cap="all" spc="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cap="none" dirty="0">
                <a:solidFill>
                  <a:schemeClr val="tx1"/>
                </a:solidFill>
              </a:rPr>
              <a:t>Лектор </a:t>
            </a:r>
          </a:p>
          <a:p>
            <a:r>
              <a:rPr lang="ru-RU" b="1" cap="none" dirty="0">
                <a:solidFill>
                  <a:schemeClr val="tx1"/>
                </a:solidFill>
              </a:rPr>
              <a:t>Старший преподаватель </a:t>
            </a:r>
            <a:r>
              <a:rPr lang="ru-RU" b="1" cap="none" dirty="0" err="1">
                <a:solidFill>
                  <a:schemeClr val="tx1"/>
                </a:solidFill>
              </a:rPr>
              <a:t>Кутубаева</a:t>
            </a:r>
            <a:r>
              <a:rPr lang="ru-RU" b="1" cap="none" dirty="0">
                <a:solidFill>
                  <a:schemeClr val="tx1"/>
                </a:solidFill>
              </a:rPr>
              <a:t> А.А.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endParaRPr lang="ru-KZ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22387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872582D6-B614-47E7-8C9E-000071182E6B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560440" y="432568"/>
            <a:ext cx="10697497" cy="5722426"/>
          </a:xfrm>
        </p:spPr>
        <p:txBody>
          <a:bodyPr>
            <a:normAutofit/>
          </a:bodyPr>
          <a:lstStyle/>
          <a:p>
            <a:pPr algn="ctr"/>
            <a:r>
              <a:rPr lang="ru-RU" sz="2400" b="0" i="0" dirty="0">
                <a:solidFill>
                  <a:srgbClr val="151515"/>
                </a:solidFill>
                <a:effectLst/>
                <a:latin typeface="Avenir Next"/>
              </a:rPr>
              <a:t>Дистанционное зондирование Земли позволяет быстро и с разумными затратами получать информацию, которая ранее могла быть доступна только с помощью полевых исследований. Благодаря онлайн-сервисам, появилась возможность быстрого доступа  к огромной базе изображений земной поверхности.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2A35E8C-30B4-427D-A12C-74E9459C7E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8847" y="2065600"/>
            <a:ext cx="7481733" cy="4089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59632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872582D6-B614-47E7-8C9E-000071182E6B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560440" y="432568"/>
            <a:ext cx="10697497" cy="5722426"/>
          </a:xfrm>
        </p:spPr>
        <p:txBody>
          <a:bodyPr>
            <a:normAutofit/>
          </a:bodyPr>
          <a:lstStyle/>
          <a:p>
            <a:pPr algn="ctr"/>
            <a:r>
              <a:rPr lang="ru-RU" sz="2000" b="0" i="0" dirty="0">
                <a:solidFill>
                  <a:srgbClr val="363636"/>
                </a:solidFill>
                <a:effectLst/>
                <a:latin typeface="SegoeUIRegular"/>
              </a:rPr>
              <a:t>Космические снимки различного пространственного разрешения  </a:t>
            </a:r>
            <a:r>
              <a:rPr lang="ru-RU" dirty="0">
                <a:solidFill>
                  <a:srgbClr val="363636"/>
                </a:solidFill>
                <a:latin typeface="SegoeUIRegular"/>
              </a:rPr>
              <a:t>получают с </a:t>
            </a:r>
            <a:r>
              <a:rPr lang="ru-RU" sz="2000" b="0" i="0" dirty="0">
                <a:solidFill>
                  <a:srgbClr val="363636"/>
                </a:solidFill>
                <a:effectLst/>
                <a:latin typeface="SegoeUIRegular"/>
              </a:rPr>
              <a:t>космических аппаратов (спутников): </a:t>
            </a:r>
            <a:r>
              <a:rPr lang="ru-RU" sz="2000" b="0" i="0" dirty="0" err="1">
                <a:solidFill>
                  <a:srgbClr val="363636"/>
                </a:solidFill>
                <a:effectLst/>
                <a:latin typeface="SegoeUIBold"/>
              </a:rPr>
              <a:t>Ikonos</a:t>
            </a:r>
            <a:r>
              <a:rPr lang="ru-RU" sz="2000" b="0" i="0" dirty="0">
                <a:solidFill>
                  <a:srgbClr val="363636"/>
                </a:solidFill>
                <a:effectLst/>
                <a:latin typeface="SegoeUIBold"/>
              </a:rPr>
              <a:t>, GeoEye-1, </a:t>
            </a:r>
            <a:r>
              <a:rPr lang="ru-RU" sz="2000" b="0" i="0" dirty="0" err="1">
                <a:solidFill>
                  <a:srgbClr val="363636"/>
                </a:solidFill>
                <a:effectLst/>
                <a:latin typeface="SegoeUIBold"/>
              </a:rPr>
              <a:t>QuickBird</a:t>
            </a:r>
            <a:r>
              <a:rPr lang="ru-RU" sz="2000" b="0" i="0" dirty="0">
                <a:solidFill>
                  <a:srgbClr val="363636"/>
                </a:solidFill>
                <a:effectLst/>
                <a:latin typeface="SegoeUIBold"/>
              </a:rPr>
              <a:t>, WorldView-1/2/3, </a:t>
            </a:r>
            <a:r>
              <a:rPr lang="ru-RU" sz="2000" b="0" i="0" dirty="0" err="1">
                <a:solidFill>
                  <a:srgbClr val="363636"/>
                </a:solidFill>
                <a:effectLst/>
                <a:latin typeface="SegoeUIBold"/>
              </a:rPr>
              <a:t>Deimos</a:t>
            </a:r>
            <a:r>
              <a:rPr lang="ru-RU" sz="2000" b="0" i="0" dirty="0">
                <a:solidFill>
                  <a:srgbClr val="363636"/>
                </a:solidFill>
                <a:effectLst/>
                <a:latin typeface="SegoeUIBold"/>
              </a:rPr>
              <a:t> 1/2, </a:t>
            </a:r>
            <a:r>
              <a:rPr lang="ru-RU" sz="2000" b="0" i="0" dirty="0" err="1">
                <a:solidFill>
                  <a:srgbClr val="363636"/>
                </a:solidFill>
                <a:effectLst/>
                <a:latin typeface="SegoeUIBold"/>
              </a:rPr>
              <a:t>Pleiades</a:t>
            </a:r>
            <a:r>
              <a:rPr lang="ru-RU" sz="2000" b="0" i="0" dirty="0">
                <a:solidFill>
                  <a:srgbClr val="363636"/>
                </a:solidFill>
                <a:effectLst/>
                <a:latin typeface="SegoeUIBold"/>
              </a:rPr>
              <a:t>, </a:t>
            </a:r>
            <a:r>
              <a:rPr lang="ru-RU" sz="2000" b="0" i="0" dirty="0" err="1">
                <a:solidFill>
                  <a:srgbClr val="363636"/>
                </a:solidFill>
                <a:effectLst/>
                <a:latin typeface="SegoeUIBold"/>
              </a:rPr>
              <a:t>Spot</a:t>
            </a:r>
            <a:r>
              <a:rPr lang="ru-RU" sz="2000" b="0" i="0" dirty="0">
                <a:solidFill>
                  <a:srgbClr val="363636"/>
                </a:solidFill>
                <a:effectLst/>
                <a:latin typeface="SegoeUIBold"/>
              </a:rPr>
              <a:t>, </a:t>
            </a:r>
            <a:r>
              <a:rPr lang="ru-RU" sz="2000" b="0" i="0" dirty="0" err="1">
                <a:solidFill>
                  <a:srgbClr val="363636"/>
                </a:solidFill>
                <a:effectLst/>
                <a:latin typeface="SegoeUIBold"/>
              </a:rPr>
              <a:t>Aster</a:t>
            </a:r>
            <a:r>
              <a:rPr lang="ru-RU" sz="2000" b="0" i="0" dirty="0">
                <a:solidFill>
                  <a:srgbClr val="363636"/>
                </a:solidFill>
                <a:effectLst/>
                <a:latin typeface="SegoeUIBold"/>
              </a:rPr>
              <a:t>, </a:t>
            </a:r>
            <a:r>
              <a:rPr lang="ru-RU" sz="2000" b="0" i="0" dirty="0" err="1">
                <a:solidFill>
                  <a:srgbClr val="363636"/>
                </a:solidFill>
                <a:effectLst/>
                <a:latin typeface="SegoeUIBold"/>
              </a:rPr>
              <a:t>Landsat</a:t>
            </a:r>
            <a:r>
              <a:rPr lang="ru-RU" sz="2000" b="0" i="0" dirty="0">
                <a:solidFill>
                  <a:srgbClr val="363636"/>
                </a:solidFill>
                <a:effectLst/>
                <a:latin typeface="SegoeUIRegular"/>
              </a:rPr>
              <a:t> и других.</a:t>
            </a:r>
            <a:endParaRPr lang="ru-RU" sz="2400" b="0" i="0" dirty="0">
              <a:solidFill>
                <a:srgbClr val="151515"/>
              </a:solidFill>
              <a:effectLst/>
              <a:latin typeface="Avenir Next"/>
            </a:endParaRPr>
          </a:p>
        </p:txBody>
      </p:sp>
      <p:pic>
        <p:nvPicPr>
          <p:cNvPr id="2058" name="Picture 10" descr="Военные РФ подтвердили, что сбили советский спутник в ходе испытаний">
            <a:extLst>
              <a:ext uri="{FF2B5EF4-FFF2-40B4-BE49-F238E27FC236}">
                <a16:creationId xmlns:a16="http://schemas.microsoft.com/office/drawing/2014/main" id="{ABD1D310-A47E-4970-B3F3-C9C93AC2E7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3761" y="1600508"/>
            <a:ext cx="6667500" cy="428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46892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9A5DE6-4416-4EB3-88B1-A6BADE2AE0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/>
              <a:t>Технологическая схема применения инструментария ГИС для дешифрирования </a:t>
            </a:r>
            <a:r>
              <a:rPr lang="ru-RU" sz="3600" dirty="0" err="1"/>
              <a:t>космо</a:t>
            </a:r>
            <a:r>
              <a:rPr lang="ru-RU" sz="3600" dirty="0"/>
              <a:t>- и аэрофотоснимков выглядит следующим образом:</a:t>
            </a:r>
            <a:endParaRPr lang="ru-KZ" sz="36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BED7CB7-527A-4492-8E3D-DE8C11D20F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2400" dirty="0"/>
              <a:t>1. Сканирование фотоснимка; </a:t>
            </a:r>
          </a:p>
          <a:p>
            <a:r>
              <a:rPr lang="ru-RU" sz="2400" dirty="0"/>
              <a:t>2. Регистрация полученного растрового изображения; </a:t>
            </a:r>
          </a:p>
          <a:p>
            <a:r>
              <a:rPr lang="ru-RU" sz="2400" dirty="0"/>
              <a:t>3. Трансформация растрового изображения; </a:t>
            </a:r>
          </a:p>
          <a:p>
            <a:r>
              <a:rPr lang="ru-RU" sz="2400" dirty="0"/>
              <a:t>4. 3D моделирование рельефа местности с драпировкой трансформированным снимком;</a:t>
            </a:r>
          </a:p>
          <a:p>
            <a:r>
              <a:rPr lang="ru-RU" sz="2400" dirty="0"/>
              <a:t> 5. Дешифрирование снимка; </a:t>
            </a:r>
          </a:p>
          <a:p>
            <a:r>
              <a:rPr lang="ru-RU" sz="2400" dirty="0"/>
              <a:t>6. Заверка результатов дешифрирования на местности.</a:t>
            </a:r>
          </a:p>
          <a:p>
            <a:r>
              <a:rPr lang="ru-RU" sz="2000" dirty="0"/>
              <a:t>Квалифицированное использование геоинформационных систем позволяет исключить инструментальные ошибки и ошибки перехода от масштаба к масштабу.</a:t>
            </a:r>
            <a:endParaRPr lang="ru-RU" sz="2400" dirty="0"/>
          </a:p>
          <a:p>
            <a:endParaRPr lang="ru-KZ" sz="2400" dirty="0"/>
          </a:p>
        </p:txBody>
      </p:sp>
    </p:spTree>
    <p:extLst>
      <p:ext uri="{BB962C8B-B14F-4D97-AF65-F5344CB8AC3E}">
        <p14:creationId xmlns:p14="http://schemas.microsoft.com/office/powerpoint/2010/main" val="36120982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B362D78D-D746-4D4F-8ED0-C2A30B4011DB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807200" y="1789113"/>
            <a:ext cx="5384800" cy="3716337"/>
          </a:xfrm>
        </p:spPr>
        <p:txBody>
          <a:bodyPr>
            <a:normAutofit/>
          </a:bodyPr>
          <a:lstStyle/>
          <a:p>
            <a:r>
              <a:rPr lang="ru-RU" sz="2800" dirty="0"/>
              <a:t>Сканирование фотоснимков осуществляется с целью получения растрового представления площади снимка. Сканирование целесообразно осуществлять с разрешением не менее 300 </a:t>
            </a:r>
            <a:r>
              <a:rPr lang="ru-RU" sz="2800" dirty="0" err="1"/>
              <a:t>dpi</a:t>
            </a:r>
            <a:r>
              <a:rPr lang="ru-RU" sz="2800" dirty="0"/>
              <a:t> с глубиной цвета 8 бит на пиксе</a:t>
            </a:r>
            <a:endParaRPr lang="ru-KZ" sz="28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7E263A9-88C3-4035-9A7E-492E2E01F0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6320" y="805505"/>
            <a:ext cx="4467849" cy="4544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14351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D0E289BA-9242-44C5-AACA-DF7F90E611D9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528620" y="1387475"/>
            <a:ext cx="5181600" cy="4083050"/>
          </a:xfrm>
        </p:spPr>
        <p:txBody>
          <a:bodyPr>
            <a:noAutofit/>
          </a:bodyPr>
          <a:lstStyle/>
          <a:p>
            <a:r>
              <a:rPr lang="ru-RU" sz="2400" dirty="0"/>
              <a:t>Регистрация полученного растрового изображения проводится с целью пространственной привязки растра. Регистрация заключается в задании пикселам растрового изображения реальных координат. Для регистрации теоретически достаточно задать координаты трем пикселам. Однако на практике трех точек привязки оказывается недостаточно. Целесообразно точки-привязки изображения размещать равномерно по всей площади снимка.</a:t>
            </a:r>
            <a:endParaRPr lang="ru-KZ" sz="24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1F06B96-6ADC-4D81-A666-4F7F48787F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6179" y="1496785"/>
            <a:ext cx="6192179" cy="4527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4845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CB127E3-4E62-4DF6-91E8-7BEAB84F53BD}"/>
              </a:ext>
            </a:extLst>
          </p:cNvPr>
          <p:cNvSpPr txBox="1"/>
          <p:nvPr/>
        </p:nvSpPr>
        <p:spPr>
          <a:xfrm>
            <a:off x="6027174" y="599768"/>
            <a:ext cx="5938684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/>
              <a:t>Трансформация растрового изображения осуществляется с целью исключения инструментальной ошибки съемочной камеры и отклонения камеры от вертикали при съемке. В зависимости от исходных фотоматериалов можно рекомендовать различные методы трансформации - это прежде всего аффинные и различные проективные трансформации. Аффинные трансформации обычно применяют к аэрофотоснимкам. Проективные (полиномиальные 1 и 2 степеней) трансформации наиболее удачно подходят к трансформации космических снимков</a:t>
            </a:r>
            <a:endParaRPr lang="ru-KZ" sz="24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BFEDAF3-9B69-4375-B1C0-C2E920F24D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2241" y="353961"/>
            <a:ext cx="4849295" cy="437535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1A4E9D0-60A2-4E4A-81E3-C1A407B32A79}"/>
              </a:ext>
            </a:extLst>
          </p:cNvPr>
          <p:cNvSpPr txBox="1"/>
          <p:nvPr/>
        </p:nvSpPr>
        <p:spPr>
          <a:xfrm>
            <a:off x="922241" y="5074745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Трансформированный полиномом 2 степени </a:t>
            </a:r>
            <a:r>
              <a:rPr lang="ru-RU" dirty="0" err="1"/>
              <a:t>космофотоснимок</a:t>
            </a:r>
            <a:r>
              <a:rPr lang="ru-RU" dirty="0"/>
              <a:t>. </a:t>
            </a:r>
            <a:endParaRPr lang="ru-KZ" dirty="0"/>
          </a:p>
        </p:txBody>
      </p:sp>
    </p:spTree>
    <p:extLst>
      <p:ext uri="{BB962C8B-B14F-4D97-AF65-F5344CB8AC3E}">
        <p14:creationId xmlns:p14="http://schemas.microsoft.com/office/powerpoint/2010/main" val="13076058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8EBEF02-522E-4DD5-8B53-81448FE17101}"/>
              </a:ext>
            </a:extLst>
          </p:cNvPr>
          <p:cNvSpPr txBox="1"/>
          <p:nvPr/>
        </p:nvSpPr>
        <p:spPr>
          <a:xfrm>
            <a:off x="501444" y="255642"/>
            <a:ext cx="10854813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/>
              <a:t>3D моделирование рельефа с драпировкой снимком может быть выполнено при наличии цифровой модели рельефа местности. Цифровая модель местности может быть рассчитана по горизонталям рельефа в форме </a:t>
            </a:r>
            <a:r>
              <a:rPr lang="ru-RU" sz="2000" dirty="0" err="1"/>
              <a:t>TINа</a:t>
            </a:r>
            <a:r>
              <a:rPr lang="ru-RU" sz="2000" dirty="0"/>
              <a:t> или </a:t>
            </a:r>
            <a:r>
              <a:rPr lang="ru-RU" sz="2000" dirty="0" err="1"/>
              <a:t>GRIDа</a:t>
            </a:r>
            <a:r>
              <a:rPr lang="ru-RU" sz="2000" dirty="0"/>
              <a:t>. Полученная модель совмещается с трансформированным снимком и представляется в трехмерном виде. Особенность такого моделирования заключается в том, что при отображении можно произвольным образом менять масштаб по Z координате, тем самым подчеркивая или скрывая те или иные элементы на поверхности земли</a:t>
            </a:r>
            <a:endParaRPr lang="ru-KZ" sz="20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2AD1020-FD6F-411C-803E-198CFB69E3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5781" y="2502411"/>
            <a:ext cx="9973624" cy="354203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9D8AE68-FDCB-42BA-A532-9B67DFA05329}"/>
              </a:ext>
            </a:extLst>
          </p:cNvPr>
          <p:cNvSpPr txBox="1"/>
          <p:nvPr/>
        </p:nvSpPr>
        <p:spPr>
          <a:xfrm>
            <a:off x="896593" y="5398115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3D перспективная модель драпированная </a:t>
            </a:r>
            <a:r>
              <a:rPr lang="ru-RU" dirty="0" err="1"/>
              <a:t>космофотоснимком</a:t>
            </a:r>
            <a:r>
              <a:rPr lang="ru-RU" dirty="0"/>
              <a:t>. </a:t>
            </a:r>
            <a:endParaRPr lang="ru-KZ" dirty="0"/>
          </a:p>
        </p:txBody>
      </p:sp>
    </p:spTree>
    <p:extLst>
      <p:ext uri="{BB962C8B-B14F-4D97-AF65-F5344CB8AC3E}">
        <p14:creationId xmlns:p14="http://schemas.microsoft.com/office/powerpoint/2010/main" val="14243906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979DEAD-09BE-4272-A004-59ACE8E10A2C}"/>
              </a:ext>
            </a:extLst>
          </p:cNvPr>
          <p:cNvSpPr txBox="1"/>
          <p:nvPr/>
        </p:nvSpPr>
        <p:spPr>
          <a:xfrm>
            <a:off x="1179870" y="374077"/>
            <a:ext cx="1050085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/>
              <a:t>Дешифрирование снимка </a:t>
            </a:r>
            <a:r>
              <a:rPr lang="ru-RU" sz="2000" dirty="0"/>
              <a:t>можно проводить непосредственно в ГИС. При этом может быть использована различная вспомогательная информация с пространственной привязкой. Полученные в результате моделирования и дешифрирования </a:t>
            </a:r>
            <a:r>
              <a:rPr lang="ru-RU" sz="2000" dirty="0" err="1"/>
              <a:t>линеаменты</a:t>
            </a:r>
            <a:r>
              <a:rPr lang="ru-RU" sz="2000" dirty="0"/>
              <a:t> должны быть обязательно заверены на местности. </a:t>
            </a:r>
            <a:endParaRPr lang="ru-KZ" sz="2000" dirty="0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21F85044-74C1-439B-9A8E-5B79718A7E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5931" y="1642183"/>
            <a:ext cx="5574276" cy="4335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FC78D9A-B611-409C-A75D-95657FB9263A}"/>
              </a:ext>
            </a:extLst>
          </p:cNvPr>
          <p:cNvSpPr txBox="1"/>
          <p:nvPr/>
        </p:nvSpPr>
        <p:spPr>
          <a:xfrm>
            <a:off x="1976283" y="5922398"/>
            <a:ext cx="89080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0" i="0" dirty="0">
                <a:solidFill>
                  <a:srgbClr val="303030"/>
                </a:solidFill>
                <a:effectLst/>
                <a:latin typeface="Montserrat" panose="020B0604020202020204" pitchFamily="2" charset="-52"/>
              </a:rPr>
              <a:t>Выделение зданий по </a:t>
            </a:r>
            <a:r>
              <a:rPr lang="ru-RU" b="0" i="0" dirty="0" err="1">
                <a:solidFill>
                  <a:srgbClr val="303030"/>
                </a:solidFill>
                <a:effectLst/>
                <a:latin typeface="Montserrat" panose="020B0604020202020204" pitchFamily="2" charset="-52"/>
              </a:rPr>
              <a:t>космоснимку</a:t>
            </a:r>
            <a:r>
              <a:rPr lang="ru-RU" b="0" i="0" dirty="0">
                <a:solidFill>
                  <a:srgbClr val="303030"/>
                </a:solidFill>
                <a:effectLst/>
                <a:latin typeface="Montserrat" panose="020B0604020202020204" pitchFamily="2" charset="-52"/>
              </a:rPr>
              <a:t> в программной среде </a:t>
            </a:r>
            <a:r>
              <a:rPr lang="ru-RU" b="0" i="0" dirty="0" err="1">
                <a:solidFill>
                  <a:srgbClr val="303030"/>
                </a:solidFill>
                <a:effectLst/>
                <a:latin typeface="Montserrat" panose="020B0604020202020204" pitchFamily="2" charset="-52"/>
              </a:rPr>
              <a:t>Definiens</a:t>
            </a:r>
            <a:r>
              <a:rPr lang="ru-RU" b="0" i="0" dirty="0">
                <a:solidFill>
                  <a:srgbClr val="303030"/>
                </a:solidFill>
                <a:effectLst/>
                <a:latin typeface="Montserrat" panose="020B0604020202020204" pitchFamily="2" charset="-52"/>
              </a:rPr>
              <a:t>.</a:t>
            </a:r>
            <a:endParaRPr lang="ru-KZ" dirty="0"/>
          </a:p>
        </p:txBody>
      </p:sp>
    </p:spTree>
    <p:extLst>
      <p:ext uri="{BB962C8B-B14F-4D97-AF65-F5344CB8AC3E}">
        <p14:creationId xmlns:p14="http://schemas.microsoft.com/office/powerpoint/2010/main" val="6836637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7D865A71-E7F3-4437-B6B0-CC258C3853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8310" y="1859764"/>
            <a:ext cx="10058400" cy="1450757"/>
          </a:xfrm>
        </p:spPr>
        <p:txBody>
          <a:bodyPr/>
          <a:lstStyle/>
          <a:p>
            <a:pPr algn="ctr"/>
            <a:r>
              <a:rPr lang="ru-RU" dirty="0"/>
              <a:t>Благодарю за внимание!</a:t>
            </a:r>
            <a:endParaRPr lang="ru-KZ" dirty="0"/>
          </a:p>
        </p:txBody>
      </p:sp>
    </p:spTree>
    <p:extLst>
      <p:ext uri="{BB962C8B-B14F-4D97-AF65-F5344CB8AC3E}">
        <p14:creationId xmlns:p14="http://schemas.microsoft.com/office/powerpoint/2010/main" val="1494064644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Ретро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197</TotalTime>
  <Words>440</Words>
  <Application>Microsoft Office PowerPoint</Application>
  <PresentationFormat>Широкоэкранный</PresentationFormat>
  <Paragraphs>23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8" baseType="lpstr">
      <vt:lpstr>Arial</vt:lpstr>
      <vt:lpstr>Avenir Next</vt:lpstr>
      <vt:lpstr>Calibri</vt:lpstr>
      <vt:lpstr>Calibri Light</vt:lpstr>
      <vt:lpstr>Montserrat</vt:lpstr>
      <vt:lpstr>SegoeUIBold</vt:lpstr>
      <vt:lpstr>SegoeUIRegular</vt:lpstr>
      <vt:lpstr>Ретро</vt:lpstr>
      <vt:lpstr>Основы ГИС и обработка геодезических данных</vt:lpstr>
      <vt:lpstr>Презентация PowerPoint</vt:lpstr>
      <vt:lpstr>Презентация PowerPoint</vt:lpstr>
      <vt:lpstr>Технологическая схема применения инструментария ГИС для дешифрирования космо- и аэрофотоснимков выглядит следующим образом: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Благодарю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Основы ГИС и обработка геодезических данных</dc:title>
  <dc:creator>Acer</dc:creator>
  <cp:lastModifiedBy>Acer</cp:lastModifiedBy>
  <cp:revision>10</cp:revision>
  <dcterms:created xsi:type="dcterms:W3CDTF">2024-09-18T15:24:00Z</dcterms:created>
  <dcterms:modified xsi:type="dcterms:W3CDTF">2024-09-21T16:17:13Z</dcterms:modified>
</cp:coreProperties>
</file>